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70" r:id="rId12"/>
    <p:sldId id="265" r:id="rId13"/>
    <p:sldId id="269" r:id="rId14"/>
    <p:sldId id="267" r:id="rId15"/>
    <p:sldId id="268" r:id="rId1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3303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08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71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A096-F15F-46B0-8D61-C11DC914162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A096-F15F-46B0-8D61-C11DC914162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A096-F15F-46B0-8D61-C11DC914162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8229600" cy="315389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A096-F15F-46B0-8D61-C11DC914162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A096-F15F-46B0-8D61-C11DC914162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A096-F15F-46B0-8D61-C11DC914162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A096-F15F-46B0-8D61-C11DC914162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A096-F15F-46B0-8D61-C11DC914162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A096-F15F-46B0-8D61-C11DC914162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A096-F15F-46B0-8D61-C11DC914162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1A096-F15F-46B0-8D61-C11DC914162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685800" y="2084195"/>
            <a:ext cx="7772400" cy="110251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Printed Circuit Board Design and Fabrication Techniques for the </a:t>
            </a:r>
            <a:r>
              <a:rPr lang="en-US" dirty="0" err="1"/>
              <a:t>EagleSat</a:t>
            </a:r>
            <a:r>
              <a:rPr lang="en-US" dirty="0"/>
              <a:t> </a:t>
            </a:r>
            <a:r>
              <a:rPr lang="en-US" dirty="0" err="1" smtClean="0"/>
              <a:t>CubeSat</a:t>
            </a:r>
            <a:endParaRPr lang="en" b="1" dirty="0"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1371600" y="3394540"/>
            <a:ext cx="6400800" cy="1314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 dirty="0" smtClean="0"/>
              <a:t>Lisa Ferguson</a:t>
            </a:r>
          </a:p>
          <a:p>
            <a:pPr>
              <a:defRPr/>
            </a:pPr>
            <a:r>
              <a:rPr lang="en-US" sz="2000" dirty="0"/>
              <a:t>Dr. Gary </a:t>
            </a:r>
            <a:r>
              <a:rPr lang="en-US" sz="2000" dirty="0" smtClean="0"/>
              <a:t>Yale</a:t>
            </a:r>
          </a:p>
          <a:p>
            <a:pPr>
              <a:defRPr/>
            </a:pPr>
            <a:r>
              <a:rPr lang="en-US" sz="2000" dirty="0" smtClean="0"/>
              <a:t>Arizona Space Grant Symposium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April </a:t>
            </a:r>
            <a:r>
              <a:rPr lang="en-US" sz="2000" dirty="0" smtClean="0"/>
              <a:t>16, 2016</a:t>
            </a:r>
            <a:endParaRPr lang="en-US" sz="2000" dirty="0"/>
          </a:p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977"/>
            <a:ext cx="8229600" cy="1141499"/>
          </a:xfrm>
        </p:spPr>
        <p:txBody>
          <a:bodyPr anchor="ctr"/>
          <a:lstStyle/>
          <a:p>
            <a:r>
              <a:rPr lang="en-US" dirty="0" smtClean="0"/>
              <a:t>Space Hardware Fabrication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0500"/>
            <a:ext cx="4711700" cy="315389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Class 10,000 Positive Pressure Laminar Flow Hood</a:t>
            </a:r>
          </a:p>
          <a:p>
            <a:pPr lvl="1"/>
            <a:r>
              <a:rPr lang="en-US" dirty="0" smtClean="0"/>
              <a:t>Ionization for ESD dissipation</a:t>
            </a:r>
          </a:p>
          <a:p>
            <a:r>
              <a:rPr lang="en-US" dirty="0" smtClean="0"/>
              <a:t>Soldering Microscope</a:t>
            </a:r>
          </a:p>
          <a:p>
            <a:r>
              <a:rPr lang="en-US" dirty="0" smtClean="0"/>
              <a:t>“Build a little, Test a little”</a:t>
            </a:r>
          </a:p>
          <a:p>
            <a:r>
              <a:rPr lang="en-US" dirty="0" smtClean="0"/>
              <a:t>Isopropyl Alcohol Sanitation</a:t>
            </a:r>
          </a:p>
          <a:p>
            <a:r>
              <a:rPr lang="en-US" dirty="0" smtClean="0"/>
              <a:t>Thermal Bake-out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05400" y="1569745"/>
            <a:ext cx="3263900" cy="2783001"/>
            <a:chOff x="5168900" y="1474476"/>
            <a:chExt cx="3263900" cy="2783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8900" y="1474476"/>
              <a:ext cx="3263900" cy="24377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270624" y="3949700"/>
              <a:ext cx="3060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Space Hardware Fabrication Station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622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Soldering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0500"/>
            <a:ext cx="3818965" cy="315389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Smooth, shiny surface</a:t>
            </a:r>
          </a:p>
          <a:p>
            <a:r>
              <a:rPr lang="en-US" dirty="0" smtClean="0"/>
              <a:t>Gentle wetting angle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icicling</a:t>
            </a:r>
            <a:r>
              <a:rPr lang="en-US" dirty="0" smtClean="0"/>
              <a:t> or cold joint fractures</a:t>
            </a:r>
          </a:p>
          <a:p>
            <a:r>
              <a:rPr lang="en-US" dirty="0" smtClean="0"/>
              <a:t>Achieved through proper temperature for appropriate duration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88540" y="1684323"/>
            <a:ext cx="1715534" cy="1974518"/>
            <a:chOff x="4858871" y="1684323"/>
            <a:chExt cx="1558045" cy="17943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942" t="2073" r="4610" b="5154"/>
            <a:stretch/>
          </p:blipFill>
          <p:spPr>
            <a:xfrm>
              <a:off x="5087327" y="1684323"/>
              <a:ext cx="1228165" cy="123713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858871" y="3003172"/>
              <a:ext cx="1558045" cy="475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Ideal Through Hole</a:t>
              </a:r>
            </a:p>
            <a:p>
              <a:pPr algn="ctr"/>
              <a:r>
                <a:rPr lang="en-US" dirty="0" smtClean="0"/>
                <a:t>Solder Joint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69741" y="1963272"/>
            <a:ext cx="2133599" cy="1748116"/>
            <a:chOff x="6813176" y="1684323"/>
            <a:chExt cx="1990164" cy="15631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540" t="4887" r="50000" b="13594"/>
            <a:stretch/>
          </p:blipFill>
          <p:spPr>
            <a:xfrm>
              <a:off x="6813176" y="1684323"/>
              <a:ext cx="1990164" cy="7446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890379" y="2724223"/>
              <a:ext cx="18357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Ideal Surface Mount </a:t>
              </a:r>
            </a:p>
            <a:p>
              <a:pPr algn="ctr"/>
              <a:r>
                <a:rPr lang="en-US" dirty="0" smtClean="0"/>
                <a:t>Solder Joint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5143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Incorrect Soldering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403988"/>
            <a:ext cx="4577167" cy="3153890"/>
          </a:xfrm>
        </p:spPr>
        <p:txBody>
          <a:bodyPr/>
          <a:lstStyle/>
          <a:p>
            <a:r>
              <a:rPr lang="en-US" dirty="0" smtClean="0"/>
              <a:t>Copper Oxidization</a:t>
            </a:r>
          </a:p>
          <a:p>
            <a:r>
              <a:rPr lang="en-US" dirty="0" smtClean="0"/>
              <a:t>Mold Growth</a:t>
            </a:r>
          </a:p>
          <a:p>
            <a:r>
              <a:rPr lang="en-US" dirty="0" smtClean="0"/>
              <a:t>Incomplete Through-Hole Solder Joint</a:t>
            </a:r>
          </a:p>
          <a:p>
            <a:r>
              <a:rPr lang="en-US" dirty="0" smtClean="0"/>
              <a:t>Pad Shorting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322"/>
          <a:stretch/>
        </p:blipFill>
        <p:spPr>
          <a:xfrm>
            <a:off x="5740400" y="1347476"/>
            <a:ext cx="2209800" cy="321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93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Flight Hardware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Professionally fabricated PCBs</a:t>
            </a:r>
          </a:p>
          <a:p>
            <a:r>
              <a:rPr lang="en-US" dirty="0" smtClean="0"/>
              <a:t>Complete bill of material ordered</a:t>
            </a:r>
            <a:endParaRPr lang="en-US" dirty="0"/>
          </a:p>
          <a:p>
            <a:r>
              <a:rPr lang="en-US" dirty="0" smtClean="0"/>
              <a:t>Two copies of each subsystem populated</a:t>
            </a:r>
          </a:p>
          <a:p>
            <a:pPr lvl="1"/>
            <a:r>
              <a:rPr lang="en-US" dirty="0" smtClean="0"/>
              <a:t>Earth Model</a:t>
            </a:r>
          </a:p>
          <a:p>
            <a:pPr lvl="1"/>
            <a:r>
              <a:rPr lang="en-US" dirty="0" smtClean="0"/>
              <a:t>Space Flight Model</a:t>
            </a:r>
          </a:p>
          <a:p>
            <a:r>
              <a:rPr lang="en-US" dirty="0" smtClean="0"/>
              <a:t>Handoff to NASA for pre-flight testing</a:t>
            </a:r>
          </a:p>
        </p:txBody>
      </p:sp>
    </p:spTree>
    <p:extLst>
      <p:ext uri="{BB962C8B-B14F-4D97-AF65-F5344CB8AC3E}">
        <p14:creationId xmlns:p14="http://schemas.microsoft.com/office/powerpoint/2010/main" val="2446337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66379"/>
            <a:ext cx="8229600" cy="857250"/>
          </a:xfrm>
        </p:spPr>
        <p:txBody>
          <a:bodyPr/>
          <a:lstStyle/>
          <a:p>
            <a:pPr algn="l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23629"/>
            <a:ext cx="8229600" cy="2870993"/>
          </a:xfrm>
        </p:spPr>
        <p:txBody>
          <a:bodyPr/>
          <a:lstStyle/>
          <a:p>
            <a:r>
              <a:rPr lang="en-US" dirty="0" smtClean="0"/>
              <a:t>Dr. Gary Yale</a:t>
            </a:r>
          </a:p>
          <a:p>
            <a:r>
              <a:rPr lang="en-US" dirty="0" smtClean="0"/>
              <a:t>Jim Weber</a:t>
            </a:r>
          </a:p>
          <a:p>
            <a:r>
              <a:rPr lang="en-US" dirty="0" err="1" smtClean="0"/>
              <a:t>EagleSat</a:t>
            </a:r>
            <a:r>
              <a:rPr lang="en-US" dirty="0" smtClean="0"/>
              <a:t> Program</a:t>
            </a:r>
          </a:p>
          <a:p>
            <a:r>
              <a:rPr lang="en-US" dirty="0" smtClean="0"/>
              <a:t>Arizona Space Grant Consortium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79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11772"/>
            <a:ext cx="7772400" cy="1021556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7035"/>
            <a:ext cx="7772400" cy="1125140"/>
          </a:xfrm>
        </p:spPr>
        <p:txBody>
          <a:bodyPr/>
          <a:lstStyle/>
          <a:p>
            <a:r>
              <a:rPr lang="en-US" dirty="0" smtClean="0"/>
              <a:t>Thank You for Listening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4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Overview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347474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08000" lvl="0" indent="-457200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800" dirty="0" smtClean="0"/>
              <a:t>Design and fabrication techniques for space-ready custom printed circuit boards</a:t>
            </a:r>
            <a:endParaRPr lang="en" sz="2800" dirty="0"/>
          </a:p>
          <a:p>
            <a:pPr marL="171450" lvl="0" indent="-171450" rtl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sz="600" dirty="0"/>
          </a:p>
          <a:p>
            <a:pPr marL="508000" lvl="0" indent="-457200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800" dirty="0"/>
              <a:t>Current research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Wingdings" panose="05000000000000000000" pitchFamily="2" charset="2"/>
              <a:buChar char="§"/>
            </a:pPr>
            <a:r>
              <a:rPr lang="en" sz="2400" dirty="0" smtClean="0"/>
              <a:t>Design iteration management</a:t>
            </a:r>
            <a:endParaRPr lang="en" sz="2400" dirty="0"/>
          </a:p>
          <a:p>
            <a:pPr marL="914400" lvl="1" indent="-381000">
              <a:buClr>
                <a:schemeClr val="dk2"/>
              </a:buClr>
              <a:buSzPct val="80000"/>
              <a:buFont typeface="Wingdings" panose="05000000000000000000" pitchFamily="2" charset="2"/>
              <a:buChar char="§"/>
            </a:pPr>
            <a:r>
              <a:rPr lang="en" sz="2400" dirty="0"/>
              <a:t>Fabrication </a:t>
            </a:r>
            <a:r>
              <a:rPr lang="en" sz="2400" dirty="0" smtClean="0"/>
              <a:t>considerations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Wingdings" panose="05000000000000000000" pitchFamily="2" charset="2"/>
              <a:buChar char="§"/>
            </a:pPr>
            <a:r>
              <a:rPr lang="en" sz="2400" dirty="0" smtClean="0"/>
              <a:t>Engineering Model</a:t>
            </a:r>
            <a:endParaRPr lang="en" sz="2400" dirty="0"/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Wingdings" panose="05000000000000000000" pitchFamily="2" charset="2"/>
              <a:buChar char="§"/>
            </a:pPr>
            <a:r>
              <a:rPr lang="en" sz="2400" dirty="0" smtClean="0"/>
              <a:t>Space flight hardware</a:t>
            </a:r>
            <a:endParaRPr lang="e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685" y="1347476"/>
            <a:ext cx="4159348" cy="3153890"/>
          </a:xfrm>
        </p:spPr>
        <p:txBody>
          <a:bodyPr/>
          <a:lstStyle/>
          <a:p>
            <a:r>
              <a:rPr lang="en-US" dirty="0" smtClean="0"/>
              <a:t>Schematic</a:t>
            </a:r>
          </a:p>
          <a:p>
            <a:r>
              <a:rPr lang="en-US" dirty="0" smtClean="0"/>
              <a:t>Board Layout</a:t>
            </a:r>
          </a:p>
          <a:p>
            <a:r>
              <a:rPr lang="en-US" dirty="0" smtClean="0"/>
              <a:t>Paper Model</a:t>
            </a:r>
          </a:p>
          <a:p>
            <a:r>
              <a:rPr lang="en-US" dirty="0" smtClean="0"/>
              <a:t>Functional Prototype</a:t>
            </a:r>
          </a:p>
          <a:p>
            <a:r>
              <a:rPr lang="en-US" dirty="0" smtClean="0"/>
              <a:t>Flight Hardware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441918" y="1347476"/>
            <a:ext cx="2762295" cy="2630601"/>
            <a:chOff x="5949950" y="1563376"/>
            <a:chExt cx="2762295" cy="26306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104026" y="1853849"/>
              <a:ext cx="2295446" cy="17145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949950" y="3886200"/>
              <a:ext cx="2762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EagleSat-1 Functional Prototype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596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Revision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0500"/>
            <a:ext cx="3756212" cy="31538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Revision block attached to all schematics and board layouts</a:t>
            </a:r>
          </a:p>
          <a:p>
            <a:r>
              <a:rPr lang="en-US" sz="2400" dirty="0" smtClean="0"/>
              <a:t>All schematics and board layouts created in </a:t>
            </a:r>
            <a:r>
              <a:rPr lang="en-US" sz="2400" dirty="0" err="1" smtClean="0"/>
              <a:t>Diptrace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412" y="1981200"/>
            <a:ext cx="4696611" cy="141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5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7476"/>
            <a:ext cx="4356100" cy="31538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Iterative Process</a:t>
            </a:r>
          </a:p>
          <a:p>
            <a:r>
              <a:rPr lang="en-US" sz="2400" dirty="0" smtClean="0"/>
              <a:t>Team &amp; Faculty Collaboration</a:t>
            </a:r>
          </a:p>
          <a:p>
            <a:r>
              <a:rPr lang="en-US" sz="2400" dirty="0" smtClean="0"/>
              <a:t>Many proto-schematics before official revision</a:t>
            </a:r>
          </a:p>
          <a:p>
            <a:r>
              <a:rPr lang="en-US" sz="2400" dirty="0" smtClean="0"/>
              <a:t>Schematics used for verification of board layout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4813300" y="1687386"/>
            <a:ext cx="4191000" cy="1958778"/>
            <a:chOff x="4849559" y="1460499"/>
            <a:chExt cx="4191000" cy="1958778"/>
          </a:xfrm>
        </p:grpSpPr>
        <p:grpSp>
          <p:nvGrpSpPr>
            <p:cNvPr id="7" name="Group 6"/>
            <p:cNvGrpSpPr/>
            <p:nvPr/>
          </p:nvGrpSpPr>
          <p:grpSpPr>
            <a:xfrm>
              <a:off x="4849559" y="1460499"/>
              <a:ext cx="4191000" cy="1491712"/>
              <a:chOff x="4813300" y="1460499"/>
              <a:chExt cx="4191000" cy="149171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13300" y="1460499"/>
                <a:ext cx="1998330" cy="149171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48500" y="1460499"/>
                <a:ext cx="1955800" cy="1491712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264150" y="3111500"/>
              <a:ext cx="3361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Proto-Schematic vs Schematic Revision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066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Board Layout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Digital mockup of physical hardware</a:t>
            </a:r>
          </a:p>
          <a:p>
            <a:r>
              <a:rPr lang="en-US" dirty="0" smtClean="0"/>
              <a:t>Layout Considerations</a:t>
            </a:r>
          </a:p>
          <a:p>
            <a:pPr lvl="1"/>
            <a:r>
              <a:rPr lang="en-US" dirty="0" smtClean="0"/>
              <a:t>Center of Mass</a:t>
            </a:r>
          </a:p>
          <a:p>
            <a:pPr lvl="1"/>
            <a:r>
              <a:rPr lang="en-US" dirty="0" smtClean="0"/>
              <a:t>Fabrication Process</a:t>
            </a:r>
          </a:p>
          <a:p>
            <a:pPr lvl="1"/>
            <a:r>
              <a:rPr lang="en-US" dirty="0" smtClean="0"/>
              <a:t>Component Accessibility</a:t>
            </a:r>
          </a:p>
          <a:p>
            <a:pPr lvl="1"/>
            <a:r>
              <a:rPr lang="en-US" dirty="0" smtClean="0"/>
              <a:t>Full System Integration</a:t>
            </a:r>
          </a:p>
          <a:p>
            <a:r>
              <a:rPr lang="en-US" dirty="0" smtClean="0"/>
              <a:t>Board layout revisions as schematics evolve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9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Board Layout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Communications Subsystem</a:t>
            </a:r>
            <a:endParaRPr lang="en-US" sz="3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4110435"/>
            <a:ext cx="4040188" cy="479822"/>
          </a:xfrm>
        </p:spPr>
        <p:txBody>
          <a:bodyPr/>
          <a:lstStyle/>
          <a:p>
            <a:pPr algn="ctr"/>
            <a:r>
              <a:rPr lang="en-US" dirty="0" smtClean="0"/>
              <a:t>Revision 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87327" y="1223963"/>
            <a:ext cx="2779934" cy="296386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8" y="4110435"/>
            <a:ext cx="4041775" cy="479822"/>
          </a:xfrm>
        </p:spPr>
        <p:txBody>
          <a:bodyPr/>
          <a:lstStyle/>
          <a:p>
            <a:pPr algn="ctr"/>
            <a:r>
              <a:rPr lang="en-US" dirty="0" smtClean="0"/>
              <a:t>Revision 11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70932" y="1223963"/>
            <a:ext cx="2789961" cy="29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9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Paper Sizing Model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460500"/>
            <a:ext cx="4597400" cy="315389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1:1 Scale Model</a:t>
            </a:r>
          </a:p>
          <a:p>
            <a:r>
              <a:rPr lang="en-US" dirty="0" smtClean="0"/>
              <a:t>Printed on Cardstock</a:t>
            </a:r>
          </a:p>
          <a:p>
            <a:r>
              <a:rPr lang="en-US" dirty="0" smtClean="0"/>
              <a:t>Cut to match dimensions</a:t>
            </a:r>
          </a:p>
          <a:p>
            <a:r>
              <a:rPr lang="en-US" dirty="0" smtClean="0"/>
              <a:t>Use:</a:t>
            </a:r>
          </a:p>
          <a:p>
            <a:pPr lvl="1"/>
            <a:r>
              <a:rPr lang="en-US" dirty="0" smtClean="0"/>
              <a:t>Part Sizing</a:t>
            </a:r>
          </a:p>
          <a:p>
            <a:pPr lvl="1"/>
            <a:r>
              <a:rPr lang="en-US" dirty="0" smtClean="0"/>
              <a:t>Full System </a:t>
            </a:r>
            <a:r>
              <a:rPr lang="en-US" dirty="0"/>
              <a:t>V</a:t>
            </a:r>
            <a:r>
              <a:rPr lang="en-US" dirty="0" smtClean="0"/>
              <a:t>isualization</a:t>
            </a:r>
          </a:p>
          <a:p>
            <a:pPr lvl="1"/>
            <a:r>
              <a:rPr lang="en-US" dirty="0" smtClean="0"/>
              <a:t>Modeling and Demonstration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15027" y="1460500"/>
            <a:ext cx="2187594" cy="2656820"/>
            <a:chOff x="5483227" y="1460500"/>
            <a:chExt cx="2187594" cy="26568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38" b="93724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84" r="9973"/>
            <a:stretch/>
          </p:blipFill>
          <p:spPr>
            <a:xfrm rot="5400000">
              <a:off x="5548322" y="1395405"/>
              <a:ext cx="2057403" cy="21875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574185" y="3594100"/>
              <a:ext cx="2005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Communication Board </a:t>
              </a:r>
            </a:p>
            <a:p>
              <a:pPr algn="ctr"/>
              <a:r>
                <a:rPr lang="en-US" dirty="0" smtClean="0"/>
                <a:t>Paper Model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186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Engineering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0500"/>
            <a:ext cx="4483100" cy="315389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Professionally Fabricated PCB</a:t>
            </a:r>
          </a:p>
          <a:p>
            <a:r>
              <a:rPr lang="en-US" dirty="0" smtClean="0"/>
              <a:t>Follow space hardware assembly techniques</a:t>
            </a:r>
          </a:p>
          <a:p>
            <a:r>
              <a:rPr lang="en-US" dirty="0" smtClean="0"/>
              <a:t>Considerations:</a:t>
            </a:r>
          </a:p>
          <a:p>
            <a:pPr lvl="1"/>
            <a:r>
              <a:rPr lang="en-US" dirty="0" smtClean="0"/>
              <a:t>Shock &amp; Vibration</a:t>
            </a:r>
          </a:p>
          <a:p>
            <a:pPr lvl="1"/>
            <a:r>
              <a:rPr lang="en-US" dirty="0" smtClean="0"/>
              <a:t>Complete Pad Connectivity</a:t>
            </a:r>
          </a:p>
          <a:p>
            <a:pPr lvl="1"/>
            <a:r>
              <a:rPr lang="en-US" dirty="0" smtClean="0"/>
              <a:t>Solder Joint Sterility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940300" y="1778917"/>
            <a:ext cx="3389069" cy="2517055"/>
            <a:chOff x="5297731" y="1460500"/>
            <a:chExt cx="3389069" cy="25170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915" y="1460500"/>
              <a:ext cx="2806700" cy="209625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297731" y="3669778"/>
              <a:ext cx="33890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Communications Functionality Prototype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1588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310</Words>
  <Application>Microsoft Office PowerPoint</Application>
  <PresentationFormat>On-screen Show (16:9)</PresentationFormat>
  <Paragraphs>94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Printed Circuit Board Design and Fabrication Techniques for the EagleSat CubeSat</vt:lpstr>
      <vt:lpstr>Overview</vt:lpstr>
      <vt:lpstr>Design Process</vt:lpstr>
      <vt:lpstr>Revision Management</vt:lpstr>
      <vt:lpstr>Schematic</vt:lpstr>
      <vt:lpstr>Board Layout</vt:lpstr>
      <vt:lpstr>Board Layout  Communications Subsystem</vt:lpstr>
      <vt:lpstr>Paper Sizing Model</vt:lpstr>
      <vt:lpstr>Engineering Model</vt:lpstr>
      <vt:lpstr>Space Hardware Fabrication</vt:lpstr>
      <vt:lpstr>Correct Soldering</vt:lpstr>
      <vt:lpstr>Incorrect Soldering</vt:lpstr>
      <vt:lpstr>Space Flight Hardware</vt:lpstr>
      <vt:lpstr>Acknowledgements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EagleSat Design Review</dc:title>
  <dc:creator>Lisa</dc:creator>
  <cp:lastModifiedBy>Ferguson, Lisa M.</cp:lastModifiedBy>
  <cp:revision>35</cp:revision>
  <dcterms:modified xsi:type="dcterms:W3CDTF">2016-04-06T17:46:59Z</dcterms:modified>
</cp:coreProperties>
</file>